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306" r:id="rId3"/>
    <p:sldId id="276" r:id="rId4"/>
    <p:sldId id="282" r:id="rId5"/>
    <p:sldId id="285" r:id="rId6"/>
    <p:sldId id="286" r:id="rId7"/>
    <p:sldId id="287" r:id="rId8"/>
    <p:sldId id="283" r:id="rId9"/>
    <p:sldId id="289" r:id="rId10"/>
    <p:sldId id="290" r:id="rId11"/>
    <p:sldId id="288" r:id="rId12"/>
    <p:sldId id="291" r:id="rId13"/>
    <p:sldId id="284" r:id="rId14"/>
    <p:sldId id="294" r:id="rId15"/>
    <p:sldId id="293" r:id="rId16"/>
    <p:sldId id="299" r:id="rId17"/>
    <p:sldId id="301" r:id="rId18"/>
    <p:sldId id="300" r:id="rId19"/>
    <p:sldId id="302" r:id="rId20"/>
    <p:sldId id="303" r:id="rId21"/>
    <p:sldId id="292" r:id="rId22"/>
    <p:sldId id="295" r:id="rId23"/>
    <p:sldId id="296" r:id="rId24"/>
    <p:sldId id="304" r:id="rId25"/>
    <p:sldId id="297" r:id="rId26"/>
    <p:sldId id="298" r:id="rId27"/>
    <p:sldId id="280" r:id="rId28"/>
    <p:sldId id="28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3" autoAdjust="0"/>
    <p:restoredTop sz="77761" autoAdjust="0"/>
  </p:normalViewPr>
  <p:slideViewPr>
    <p:cSldViewPr snapToGrid="0">
      <p:cViewPr varScale="1">
        <p:scale>
          <a:sx n="78" d="100"/>
          <a:sy n="78" d="100"/>
        </p:scale>
        <p:origin x="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100000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90-4C21-9ED8-A186C0B94A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flip="none" rotWithShape="1"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2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90-4C21-9ED8-A186C0B94A6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flip="none" rotWithShape="1">
              <a:gsLst>
                <a:gs pos="100000">
                  <a:schemeClr val="accent3">
                    <a:alpha val="0"/>
                  </a:schemeClr>
                </a:gs>
                <a:gs pos="50000">
                  <a:schemeClr val="accent3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90-4C21-9ED8-A186C0B94A6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gapDepth val="0"/>
        <c:shape val="box"/>
        <c:axId val="322693352"/>
        <c:axId val="322691056"/>
        <c:axId val="0"/>
      </c:bar3DChart>
      <c:catAx>
        <c:axId val="322693352"/>
        <c:scaling>
          <c:orientation val="minMax"/>
        </c:scaling>
        <c:delete val="0"/>
        <c:axPos val="l"/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2691056"/>
        <c:crosses val="autoZero"/>
        <c:auto val="1"/>
        <c:lblAlgn val="ctr"/>
        <c:lblOffset val="100"/>
        <c:noMultiLvlLbl val="0"/>
      </c:catAx>
      <c:valAx>
        <c:axId val="322691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269335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C8-48C6-BDA5-DD5887521A5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C8-48C6-BDA5-DD5887521A5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9C8-48C6-BDA5-DD5887521A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044000"/>
        <c:axId val="600045312"/>
      </c:lineChart>
      <c:catAx>
        <c:axId val="60004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0045312"/>
        <c:crosses val="autoZero"/>
        <c:auto val="1"/>
        <c:lblAlgn val="ctr"/>
        <c:lblOffset val="100"/>
        <c:noMultiLvlLbl val="0"/>
      </c:catAx>
      <c:valAx>
        <c:axId val="60004531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0004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68-4B4C-A748-53AF25B1E3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68-4B4C-A748-53AF25B1E3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68-4B4C-A748-53AF25B1E30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26896688"/>
        <c:axId val="526893080"/>
      </c:barChart>
      <c:catAx>
        <c:axId val="5268966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893080"/>
        <c:crosses val="autoZero"/>
        <c:auto val="1"/>
        <c:lblAlgn val="ctr"/>
        <c:lblOffset val="100"/>
        <c:noMultiLvlLbl val="0"/>
      </c:catAx>
      <c:valAx>
        <c:axId val="526893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896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Bad</a:t>
            </a:r>
            <a:r>
              <a:rPr lang="en-US" baseline="0" dirty="0"/>
              <a:t> Scale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350</c:v>
                </c:pt>
                <c:pt idx="1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91-4F44-B9E7-D91B16161E2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00038424"/>
        <c:axId val="600035472"/>
      </c:barChart>
      <c:catAx>
        <c:axId val="600038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5472"/>
        <c:crosses val="autoZero"/>
        <c:auto val="1"/>
        <c:lblAlgn val="ctr"/>
        <c:lblOffset val="100"/>
        <c:noMultiLvlLbl val="0"/>
      </c:catAx>
      <c:valAx>
        <c:axId val="60003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84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Good Scale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350</c:v>
                </c:pt>
                <c:pt idx="1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C2-478E-B987-C7B35A0CC08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00038424"/>
        <c:axId val="600035472"/>
      </c:barChart>
      <c:catAx>
        <c:axId val="600038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5472"/>
        <c:crosses val="autoZero"/>
        <c:auto val="1"/>
        <c:lblAlgn val="ctr"/>
        <c:lblOffset val="100"/>
        <c:noMultiLvlLbl val="0"/>
      </c:catAx>
      <c:valAx>
        <c:axId val="60003547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0384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 flip="none" rotWithShape="1">
        <a:gsLst>
          <a:gs pos="100000">
            <a:schemeClr val="phClr">
              <a:alpha val="0"/>
            </a:schemeClr>
          </a:gs>
          <a:gs pos="50000">
            <a:schemeClr val="phClr"/>
          </a:gs>
        </a:gsLst>
        <a:lin ang="10800000" scaled="1"/>
      </a:gradFill>
      <a:sp3d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www.subtlepatterns.com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Dime a dozen…</a:t>
            </a:r>
          </a:p>
          <a:p>
            <a:endParaRPr lang="en-US" dirty="0"/>
          </a:p>
          <a:p>
            <a:r>
              <a:rPr lang="en-US" dirty="0"/>
              <a:t>Usually reasonably easy to use…</a:t>
            </a:r>
          </a:p>
          <a:p>
            <a:endParaRPr lang="en-US" dirty="0"/>
          </a:p>
          <a:p>
            <a:r>
              <a:rPr lang="en-US" dirty="0"/>
              <a:t>http://www.chartjs.org/</a:t>
            </a:r>
          </a:p>
          <a:p>
            <a:r>
              <a:rPr lang="en-US" dirty="0"/>
              <a:t>https://www.highcharts.com/products/highcharts</a:t>
            </a:r>
          </a:p>
          <a:p>
            <a:r>
              <a:rPr lang="en-US" dirty="0"/>
              <a:t>http://docs.telerik.com/kendo-ui/controls/charts/overview</a:t>
            </a:r>
          </a:p>
          <a:p>
            <a:r>
              <a:rPr lang="en-US" dirty="0"/>
              <a:t>https://developers.google.com/chart/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48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Mike Bostock | 2011</a:t>
            </a:r>
          </a:p>
          <a:p>
            <a:pPr marL="0" indent="0">
              <a:buNone/>
            </a:pPr>
            <a:r>
              <a:rPr lang="en-US" sz="1200" dirty="0"/>
              <a:t>D3 = Data Driven Documents</a:t>
            </a:r>
          </a:p>
          <a:p>
            <a:pPr marL="0" indent="0">
              <a:buNone/>
            </a:pPr>
            <a:r>
              <a:rPr lang="en-US" sz="1200" dirty="0"/>
              <a:t>Data Visualization Toolbox</a:t>
            </a:r>
          </a:p>
          <a:p>
            <a:pPr marL="0" indent="0">
              <a:buNone/>
            </a:pPr>
            <a:r>
              <a:rPr lang="en-US" sz="1200" dirty="0"/>
              <a:t>Uses Web Standards to make 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08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 is the laser chain saw of visualization tools</a:t>
            </a:r>
          </a:p>
          <a:p>
            <a:endParaRPr lang="en-US" dirty="0"/>
          </a:p>
          <a:p>
            <a:r>
              <a:rPr lang="en-US" dirty="0"/>
              <a:t>It’s a powerful library and has lots of features:</a:t>
            </a:r>
          </a:p>
          <a:p>
            <a:endParaRPr lang="en-US" dirty="0"/>
          </a:p>
          <a:p>
            <a:r>
              <a:rPr lang="en-US" dirty="0"/>
              <a:t>Scroll through the API documentation:</a:t>
            </a:r>
          </a:p>
          <a:p>
            <a:r>
              <a:rPr lang="en-US" dirty="0"/>
              <a:t>https://github.com/d3/d3/blob/master/API.md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75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DIY Charting Library</a:t>
            </a:r>
          </a:p>
          <a:p>
            <a:pPr marL="0" indent="0">
              <a:buNone/>
            </a:pPr>
            <a:r>
              <a:rPr lang="en-US" sz="1200" dirty="0"/>
              <a:t>- Build the basis for a company wide charting library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Unique Visualizations</a:t>
            </a:r>
          </a:p>
          <a:p>
            <a:pPr marL="0" indent="0">
              <a:buNone/>
            </a:pPr>
            <a:r>
              <a:rPr lang="en-US" sz="1200" dirty="0"/>
              <a:t>- Need something that the standard charts can’t handle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Need Low Level Control</a:t>
            </a:r>
          </a:p>
          <a:p>
            <a:pPr marL="0" indent="0">
              <a:buNone/>
            </a:pPr>
            <a:r>
              <a:rPr lang="en-US" sz="1200" dirty="0"/>
              <a:t>- Lots of people come to D3 after their regular charting stuff doesn’t work 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71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Old web browsers</a:t>
            </a:r>
          </a:p>
          <a:p>
            <a:pPr marL="0" indent="0">
              <a:buNone/>
            </a:pPr>
            <a:r>
              <a:rPr lang="en-US" sz="1200" dirty="0"/>
              <a:t>- D3js is not great on older web browsers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Need something easy</a:t>
            </a:r>
          </a:p>
          <a:p>
            <a:pPr marL="0" indent="0">
              <a:buNone/>
            </a:pPr>
            <a:r>
              <a:rPr lang="en-US" sz="1200" dirty="0"/>
              <a:t>- D3 is not easy, you’re going to spend a lot of time fiddling with SVG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No advanced usages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If you just need a </a:t>
            </a:r>
            <a:r>
              <a:rPr lang="en-US" sz="1200" dirty="0" err="1"/>
              <a:t>barchart</a:t>
            </a:r>
            <a:r>
              <a:rPr lang="en-US" sz="1200" dirty="0"/>
              <a:t>, don’t spend the effort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D3.js is a high effort, high reward tool</a:t>
            </a:r>
          </a:p>
          <a:p>
            <a:pPr marL="171450" indent="-171450">
              <a:buFontTx/>
              <a:buChar char="-"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25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D3.js charts</a:t>
            </a:r>
          </a:p>
          <a:p>
            <a:r>
              <a:rPr lang="en-US" dirty="0"/>
              <a:t>Easier to use than D3.js</a:t>
            </a:r>
          </a:p>
          <a:p>
            <a:r>
              <a:rPr lang="en-US" dirty="0"/>
              <a:t>Uses the older version of D3, which is annoying.</a:t>
            </a:r>
          </a:p>
          <a:p>
            <a:endParaRPr lang="en-US" dirty="0"/>
          </a:p>
          <a:p>
            <a:r>
              <a:rPr lang="en-US" dirty="0"/>
              <a:t>D3 v3 vs. D3 v4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46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best way to learn d3.js? </a:t>
            </a:r>
          </a:p>
          <a:p>
            <a:endParaRPr lang="en-US" dirty="0"/>
          </a:p>
          <a:p>
            <a:r>
              <a:rPr lang="en-US" dirty="0"/>
              <a:t>The best way to learn D3.js is to review examples, replicate them, and tweak them. The </a:t>
            </a:r>
            <a:r>
              <a:rPr lang="en-US" dirty="0" err="1"/>
              <a:t>api</a:t>
            </a:r>
            <a:r>
              <a:rPr lang="en-US" dirty="0"/>
              <a:t> documentation is okay, but it’s not going to get you there. </a:t>
            </a:r>
          </a:p>
          <a:p>
            <a:endParaRPr lang="en-US" dirty="0"/>
          </a:p>
          <a:p>
            <a:r>
              <a:rPr lang="en-US" dirty="0"/>
              <a:t>Unfortunately, most of the examples you’re going to encounter are in old versions of D3.js (v3)</a:t>
            </a:r>
          </a:p>
          <a:p>
            <a:endParaRPr lang="en-US" dirty="0"/>
          </a:p>
          <a:p>
            <a:r>
              <a:rPr lang="en-US" dirty="0"/>
              <a:t>The new API is similar, but you’ll have to update.</a:t>
            </a:r>
          </a:p>
          <a:p>
            <a:endParaRPr lang="en-US" dirty="0"/>
          </a:p>
          <a:p>
            <a:r>
              <a:rPr lang="en-US" dirty="0"/>
              <a:t>https://github.com/d3/d3/wiki/Gallery</a:t>
            </a:r>
          </a:p>
          <a:p>
            <a:endParaRPr lang="en-US" dirty="0"/>
          </a:p>
          <a:p>
            <a:r>
              <a:rPr lang="en-US" dirty="0"/>
              <a:t>https://www.pexels.com/photo/library-high-angle-photro-159775/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----------------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https://github.com/d3/d3/blob/master/API.md</a:t>
            </a:r>
          </a:p>
          <a:p>
            <a:endParaRPr lang="en-US" dirty="0"/>
          </a:p>
          <a:p>
            <a:r>
              <a:rPr lang="en-US" dirty="0"/>
              <a:t>https://github.com/d3/d3/wiki/Gallery</a:t>
            </a:r>
          </a:p>
          <a:p>
            <a:endParaRPr lang="en-US" dirty="0"/>
          </a:p>
          <a:p>
            <a:r>
              <a:rPr lang="en-US" dirty="0"/>
              <a:t>http://alignedleft.com/work/d3-book</a:t>
            </a:r>
          </a:p>
          <a:p>
            <a:endParaRPr lang="en-US" dirty="0"/>
          </a:p>
          <a:p>
            <a:r>
              <a:rPr lang="en-US" dirty="0"/>
              <a:t>https://github.com/d3/d3/wiki/Tutorials#d3-v4</a:t>
            </a:r>
          </a:p>
          <a:p>
            <a:endParaRPr lang="en-US" dirty="0"/>
          </a:p>
          <a:p>
            <a:r>
              <a:rPr lang="en-US" dirty="0"/>
              <a:t>http://shop.oreilly.com/product/0636920037316.do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168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Vector Graphics</a:t>
            </a:r>
          </a:p>
          <a:p>
            <a:endParaRPr lang="en-US" dirty="0"/>
          </a:p>
          <a:p>
            <a:r>
              <a:rPr lang="en-US" dirty="0"/>
              <a:t>D3.js uses SVG extensively</a:t>
            </a:r>
          </a:p>
          <a:p>
            <a:endParaRPr lang="en-US" dirty="0"/>
          </a:p>
          <a:p>
            <a:r>
              <a:rPr lang="en-US" dirty="0"/>
              <a:t>Just like HTML</a:t>
            </a:r>
          </a:p>
          <a:p>
            <a:r>
              <a:rPr lang="en-US" dirty="0"/>
              <a:t>Can take on click events</a:t>
            </a:r>
          </a:p>
          <a:p>
            <a:r>
              <a:rPr lang="en-US" dirty="0"/>
              <a:t>Can be styles with CSS</a:t>
            </a:r>
          </a:p>
          <a:p>
            <a:endParaRPr lang="en-US" dirty="0"/>
          </a:p>
          <a:p>
            <a:r>
              <a:rPr lang="en-US" dirty="0"/>
              <a:t>https://developer.mozilla.org/en-US/docs/Web/SVG</a:t>
            </a:r>
          </a:p>
          <a:p>
            <a:endParaRPr lang="en-US" dirty="0"/>
          </a:p>
          <a:p>
            <a:r>
              <a:rPr lang="en-US" dirty="0"/>
              <a:t>A few examples: </a:t>
            </a:r>
          </a:p>
          <a:p>
            <a:r>
              <a:rPr lang="en-US" dirty="0"/>
              <a:t>Circles</a:t>
            </a:r>
          </a:p>
          <a:p>
            <a:r>
              <a:rPr lang="en-US" dirty="0"/>
              <a:t>Squares</a:t>
            </a:r>
          </a:p>
          <a:p>
            <a:r>
              <a:rPr lang="en-US" dirty="0"/>
              <a:t>Lines</a:t>
            </a:r>
          </a:p>
          <a:p>
            <a:r>
              <a:rPr lang="en-US" dirty="0"/>
              <a:t>Groups</a:t>
            </a:r>
          </a:p>
          <a:p>
            <a:r>
              <a:rPr lang="en-US" dirty="0"/>
              <a:t>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97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 has lots of methods to import data. </a:t>
            </a:r>
          </a:p>
          <a:p>
            <a:endParaRPr lang="en-US" dirty="0"/>
          </a:p>
          <a:p>
            <a:r>
              <a:rPr lang="en-US" dirty="0"/>
              <a:t>The default binding is to take a JS object and bind it to some SVG, but D3 has utilities to take in lots of formats.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57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grabs the element, like jQuery</a:t>
            </a:r>
          </a:p>
          <a:p>
            <a:r>
              <a:rPr lang="en-US" dirty="0"/>
              <a:t>Select all tells D3 what we’re binding to</a:t>
            </a:r>
          </a:p>
          <a:p>
            <a:r>
              <a:rPr lang="en-US" dirty="0"/>
              <a:t>Data does the actual binding. </a:t>
            </a:r>
          </a:p>
          <a:p>
            <a:r>
              <a:rPr lang="en-US" dirty="0"/>
              <a:t>-- This is conceptually similar to what you’d do in an Angular or Knockout app</a:t>
            </a:r>
          </a:p>
          <a:p>
            <a:r>
              <a:rPr lang="en-US" dirty="0"/>
              <a:t>--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57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10 years of Web Dev on the Microsoft stack</a:t>
            </a:r>
          </a:p>
          <a:p>
            <a:pPr marL="0" indent="0">
              <a:buFontTx/>
              <a:buNone/>
            </a:pPr>
            <a:r>
              <a:rPr lang="en-US" dirty="0"/>
              <a:t>Hail from the Hipster Capital of the Midwest</a:t>
            </a:r>
            <a:r>
              <a:rPr lang="en-US"/>
              <a:t>, Madison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We are awash in data, so I’m trying to learn different tactics to deal with it</a:t>
            </a:r>
          </a:p>
          <a:p>
            <a:pPr marL="0" indent="0">
              <a:buFontTx/>
              <a:buNone/>
            </a:pPr>
            <a:r>
              <a:rPr lang="en-US" dirty="0"/>
              <a:t>My math skills could use some work, but web based data viz seems like a good entry point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5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of your visualization like a stage. </a:t>
            </a:r>
          </a:p>
          <a:p>
            <a:endParaRPr lang="en-US" dirty="0"/>
          </a:p>
          <a:p>
            <a:r>
              <a:rPr lang="en-US" dirty="0"/>
              <a:t>Update –happens when an item changes</a:t>
            </a:r>
          </a:p>
          <a:p>
            <a:r>
              <a:rPr lang="en-US" dirty="0"/>
              <a:t>Enter – when it enters</a:t>
            </a:r>
          </a:p>
          <a:p>
            <a:r>
              <a:rPr lang="en-US" dirty="0"/>
              <a:t>Exit – when it leaves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29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add or remove elements</a:t>
            </a:r>
          </a:p>
          <a:p>
            <a:r>
              <a:rPr lang="en-US" dirty="0"/>
              <a:t>We can change attributes, classes,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r>
              <a:rPr lang="en-US" dirty="0"/>
              <a:t>You can also add transition animations</a:t>
            </a:r>
          </a:p>
          <a:p>
            <a:endParaRPr lang="en-US" dirty="0"/>
          </a:p>
          <a:p>
            <a:r>
              <a:rPr lang="en-US" dirty="0"/>
              <a:t>A lot like jQuery.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29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D3.js has lots of other things to help with chart generation. We can’t cover them all here.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729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Actually shell out to the website if I can. </a:t>
            </a:r>
          </a:p>
          <a:p>
            <a:endParaRPr lang="en-US" dirty="0"/>
          </a:p>
          <a:p>
            <a:r>
              <a:rPr lang="en-US" dirty="0"/>
              <a:t>Major points: </a:t>
            </a:r>
          </a:p>
          <a:p>
            <a:pPr marL="0" indent="0">
              <a:buNone/>
            </a:pPr>
            <a:r>
              <a:rPr lang="en-US" dirty="0"/>
              <a:t>1. There’s a ton of data here. Each data dimension is an excel spreadsheet. </a:t>
            </a:r>
          </a:p>
          <a:p>
            <a:pPr marL="0" indent="0">
              <a:buNone/>
            </a:pPr>
            <a:r>
              <a:rPr lang="en-US" dirty="0"/>
              <a:t>2. The animation tells a very interesting story</a:t>
            </a:r>
          </a:p>
          <a:p>
            <a:pPr marL="0" indent="0">
              <a:buNone/>
            </a:pPr>
            <a:r>
              <a:rPr lang="en-US" dirty="0"/>
              <a:t>3. Easily accessible by nearly anyone</a:t>
            </a:r>
          </a:p>
          <a:p>
            <a:pPr marL="0" indent="0">
              <a:buNone/>
            </a:pPr>
            <a:r>
              <a:rPr lang="en-US" dirty="0"/>
              <a:t>4. People can actually handle the data (it’s interactive)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http://www.gapminder.org/tools/#_locale_id=en;&amp;chart-type=bubbles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18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https://en.wikipedia.org/wiki/Charles_Joseph_Minard</a:t>
            </a:r>
          </a:p>
          <a:p>
            <a:endParaRPr lang="en-US" dirty="0"/>
          </a:p>
          <a:p>
            <a:r>
              <a:rPr lang="en-US" dirty="0"/>
              <a:t>This data viz tells a story about Napoleon and his followers. </a:t>
            </a:r>
          </a:p>
          <a:p>
            <a:r>
              <a:rPr lang="en-US" dirty="0"/>
              <a:t>Doesn’t even need to be high tech… This is from 1869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34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https://www.nytimes.com/interactive/2015/11/24/upshot/thanksgiving-flight-patterns.html</a:t>
            </a:r>
          </a:p>
          <a:p>
            <a:endParaRPr lang="en-US" dirty="0"/>
          </a:p>
          <a:p>
            <a:r>
              <a:rPr lang="en-US" dirty="0"/>
              <a:t>Data viz gives you a better overview of the data than statistics would.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chart is loaded with extra details that don’t communicate information. </a:t>
            </a:r>
          </a:p>
          <a:p>
            <a:endParaRPr lang="en-US" dirty="0"/>
          </a:p>
          <a:p>
            <a:r>
              <a:rPr lang="en-US" dirty="0"/>
              <a:t>Also known as “chart junk”</a:t>
            </a:r>
          </a:p>
          <a:p>
            <a:r>
              <a:rPr lang="en-US" dirty="0"/>
              <a:t>Gradient, stupid 3d effects, etc...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24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chart lacks axes and explanations.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62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Avoid “chart junk” </a:t>
            </a:r>
          </a:p>
          <a:p>
            <a:endParaRPr lang="en-US" dirty="0"/>
          </a:p>
          <a:p>
            <a:r>
              <a:rPr lang="en-US" dirty="0"/>
              <a:t>Use visual ques to denote information, but don’t over embellish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13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Scales should start at zero</a:t>
            </a:r>
          </a:p>
          <a:p>
            <a:r>
              <a:rPr lang="en-US" dirty="0"/>
              <a:t>Avoid any trickery with scaling too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1506" y="282392"/>
            <a:ext cx="11830494" cy="1975616"/>
          </a:xfrm>
        </p:spPr>
        <p:txBody>
          <a:bodyPr>
            <a:noAutofit/>
          </a:bodyPr>
          <a:lstStyle/>
          <a:p>
            <a:pPr algn="l" fontAlgn="base"/>
            <a:r>
              <a:rPr lang="en-US" sz="5400" dirty="0"/>
              <a:t>Climbing Data Mountain</a:t>
            </a:r>
            <a:br>
              <a:rPr lang="en-US" sz="4400" dirty="0"/>
            </a:br>
            <a:r>
              <a:rPr lang="en-US" sz="4000" dirty="0"/>
              <a:t>Web Based Data Visualizations in </a:t>
            </a:r>
            <a:br>
              <a:rPr lang="en-US" sz="4000" dirty="0"/>
            </a:br>
            <a:r>
              <a:rPr lang="en-US" sz="4000" dirty="0"/>
              <a:t>NVD3.js and D3.js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5" y="3774558"/>
            <a:ext cx="11674983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5400" dirty="0"/>
              <a:t>Dustin Ewers</a:t>
            </a:r>
          </a:p>
          <a:p>
            <a:pPr algn="l"/>
            <a:r>
              <a:rPr lang="en-US" sz="3600" dirty="0"/>
              <a:t>Consultant @ </a:t>
            </a:r>
            <a:r>
              <a:rPr lang="en-US" sz="3600" dirty="0" err="1"/>
              <a:t>Centare</a:t>
            </a:r>
            <a:endParaRPr lang="en-US" sz="3600" dirty="0"/>
          </a:p>
          <a:p>
            <a:pPr algn="l"/>
            <a:r>
              <a:rPr lang="en-US" sz="3000" dirty="0"/>
              <a:t>Code: https://github.com/DustinEwers/d3-demos-data-mountain</a:t>
            </a:r>
          </a:p>
          <a:p>
            <a:pPr algn="l"/>
            <a:r>
              <a:rPr lang="en-US" sz="2800" dirty="0"/>
              <a:t>Website: www.dustinewers.com</a:t>
            </a:r>
          </a:p>
          <a:p>
            <a:pPr algn="l"/>
            <a:r>
              <a:rPr lang="en-US" sz="2800" dirty="0"/>
              <a:t>Twitter: @</a:t>
            </a:r>
            <a:r>
              <a:rPr lang="en-US" sz="2800" dirty="0" err="1"/>
              <a:t>dustinjewers</a:t>
            </a:r>
            <a:endParaRPr lang="en-US" sz="2800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047" y="5687957"/>
            <a:ext cx="4452442" cy="93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949" y="351478"/>
            <a:ext cx="10515600" cy="631162"/>
          </a:xfrm>
        </p:spPr>
        <p:txBody>
          <a:bodyPr>
            <a:normAutofit fontScale="90000"/>
          </a:bodyPr>
          <a:lstStyle/>
          <a:p>
            <a:r>
              <a:rPr lang="en-US" dirty="0"/>
              <a:t>Also Bad</a:t>
            </a: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773814717"/>
              </p:ext>
            </p:extLst>
          </p:nvPr>
        </p:nvGraphicFramePr>
        <p:xfrm>
          <a:off x="537949" y="1173708"/>
          <a:ext cx="11035352" cy="5268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9008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171" y="408668"/>
            <a:ext cx="10515600" cy="690789"/>
          </a:xfrm>
        </p:spPr>
        <p:txBody>
          <a:bodyPr>
            <a:normAutofit fontScale="90000"/>
          </a:bodyPr>
          <a:lstStyle/>
          <a:p>
            <a:r>
              <a:rPr lang="en-US" dirty="0"/>
              <a:t>Better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37982"/>
              </p:ext>
            </p:extLst>
          </p:nvPr>
        </p:nvGraphicFramePr>
        <p:xfrm>
          <a:off x="555171" y="1317172"/>
          <a:ext cx="11394772" cy="4715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1151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77804261"/>
              </p:ext>
            </p:extLst>
          </p:nvPr>
        </p:nvGraphicFramePr>
        <p:xfrm>
          <a:off x="109184" y="821860"/>
          <a:ext cx="5863041" cy="5219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253106987"/>
              </p:ext>
            </p:extLst>
          </p:nvPr>
        </p:nvGraphicFramePr>
        <p:xfrm>
          <a:off x="6192479" y="812536"/>
          <a:ext cx="5863041" cy="5219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38903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711" y="24229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Web Based Charting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711" y="156785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Kendo UI</a:t>
            </a:r>
          </a:p>
          <a:p>
            <a:pPr marL="0" indent="0">
              <a:buNone/>
            </a:pPr>
            <a:r>
              <a:rPr lang="en-US" sz="4400" dirty="0"/>
              <a:t>Chart.js</a:t>
            </a:r>
          </a:p>
          <a:p>
            <a:pPr marL="0" indent="0">
              <a:buNone/>
            </a:pPr>
            <a:r>
              <a:rPr lang="en-US" sz="4400" dirty="0"/>
              <a:t>Google Charts</a:t>
            </a:r>
          </a:p>
          <a:p>
            <a:pPr marL="0" indent="0">
              <a:buNone/>
            </a:pPr>
            <a:r>
              <a:rPr lang="en-US" sz="4400" dirty="0"/>
              <a:t>High Charts</a:t>
            </a:r>
          </a:p>
        </p:txBody>
      </p:sp>
    </p:spTree>
    <p:extLst>
      <p:ext uri="{BB962C8B-B14F-4D97-AF65-F5344CB8AC3E}">
        <p14:creationId xmlns:p14="http://schemas.microsoft.com/office/powerpoint/2010/main" val="1246870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raw.githubusercontent.com/d3/d3-logo/master/d3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618"/>
            <a:ext cx="5758912" cy="575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051681" y="1115405"/>
            <a:ext cx="5221909" cy="435133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ata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riven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8000" b="1" dirty="0"/>
              <a:t>D</a:t>
            </a:r>
            <a:r>
              <a:rPr lang="en-US" sz="8000" dirty="0"/>
              <a:t>ocuments</a:t>
            </a:r>
          </a:p>
        </p:txBody>
      </p:sp>
    </p:spTree>
    <p:extLst>
      <p:ext uri="{BB962C8B-B14F-4D97-AF65-F5344CB8AC3E}">
        <p14:creationId xmlns:p14="http://schemas.microsoft.com/office/powerpoint/2010/main" val="3097479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laser chainsaw weap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726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767" y="296886"/>
            <a:ext cx="10515600" cy="1228488"/>
          </a:xfrm>
        </p:spPr>
        <p:txBody>
          <a:bodyPr>
            <a:normAutofit/>
          </a:bodyPr>
          <a:lstStyle/>
          <a:p>
            <a:r>
              <a:rPr lang="en-US" sz="7200" dirty="0"/>
              <a:t>When to Use D3.js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767" y="152537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DIY Charting Library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Unique Visualizations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Need Low Level Control</a:t>
            </a:r>
          </a:p>
        </p:txBody>
      </p:sp>
    </p:spTree>
    <p:extLst>
      <p:ext uri="{BB962C8B-B14F-4D97-AF65-F5344CB8AC3E}">
        <p14:creationId xmlns:p14="http://schemas.microsoft.com/office/powerpoint/2010/main" val="1391663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When not to use D3.js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Old web browsers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Need something easy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No advanced usages</a:t>
            </a:r>
          </a:p>
        </p:txBody>
      </p:sp>
    </p:spTree>
    <p:extLst>
      <p:ext uri="{BB962C8B-B14F-4D97-AF65-F5344CB8AC3E}">
        <p14:creationId xmlns:p14="http://schemas.microsoft.com/office/powerpoint/2010/main" val="1865606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92" y="210143"/>
            <a:ext cx="10515600" cy="1029722"/>
          </a:xfrm>
        </p:spPr>
        <p:txBody>
          <a:bodyPr/>
          <a:lstStyle/>
          <a:p>
            <a:r>
              <a:rPr lang="en-US" dirty="0"/>
              <a:t>NVD3.js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479001" y="1239864"/>
            <a:ext cx="3299712" cy="509587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Supported Charts</a:t>
            </a:r>
          </a:p>
          <a:p>
            <a:pPr marL="0" indent="0">
              <a:buNone/>
            </a:pPr>
            <a:r>
              <a:rPr lang="en-US" dirty="0"/>
              <a:t>Line</a:t>
            </a:r>
          </a:p>
          <a:p>
            <a:pPr marL="0" indent="0">
              <a:buNone/>
            </a:pPr>
            <a:r>
              <a:rPr lang="en-US" dirty="0"/>
              <a:t>Bar</a:t>
            </a:r>
          </a:p>
          <a:p>
            <a:pPr marL="0" indent="0">
              <a:buNone/>
            </a:pPr>
            <a:r>
              <a:rPr lang="en-US" dirty="0"/>
              <a:t>Bubble</a:t>
            </a:r>
          </a:p>
          <a:p>
            <a:pPr marL="0" indent="0">
              <a:buNone/>
            </a:pPr>
            <a:r>
              <a:rPr lang="en-US" dirty="0"/>
              <a:t>Area</a:t>
            </a:r>
          </a:p>
          <a:p>
            <a:pPr marL="0" indent="0">
              <a:buNone/>
            </a:pPr>
            <a:r>
              <a:rPr lang="en-US" dirty="0"/>
              <a:t>Pie</a:t>
            </a:r>
          </a:p>
          <a:p>
            <a:pPr marL="0" indent="0">
              <a:buNone/>
            </a:pPr>
            <a:r>
              <a:rPr lang="en-US" dirty="0"/>
              <a:t>Bullet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92" y="1239865"/>
            <a:ext cx="786765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71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static.pexels.com/photos/159775/library-la-trobe-study-students-159775.jpe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42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292" y="266271"/>
            <a:ext cx="10515600" cy="1325563"/>
          </a:xfrm>
        </p:spPr>
        <p:txBody>
          <a:bodyPr/>
          <a:lstStyle/>
          <a:p>
            <a:r>
              <a:rPr lang="en-US" dirty="0"/>
              <a:t>My Story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92" y="1690688"/>
            <a:ext cx="3263503" cy="43513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100" y="1690688"/>
            <a:ext cx="4028340" cy="43513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746" y="1690688"/>
            <a:ext cx="4042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624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27" y="2530809"/>
            <a:ext cx="10515600" cy="1325563"/>
          </a:xfrm>
        </p:spPr>
        <p:txBody>
          <a:bodyPr>
            <a:normAutofit/>
          </a:bodyPr>
          <a:lstStyle/>
          <a:p>
            <a:r>
              <a:rPr lang="en-US" sz="8000" dirty="0"/>
              <a:t>D3.js Concepts</a:t>
            </a:r>
          </a:p>
        </p:txBody>
      </p:sp>
    </p:spTree>
    <p:extLst>
      <p:ext uri="{BB962C8B-B14F-4D97-AF65-F5344CB8AC3E}">
        <p14:creationId xmlns:p14="http://schemas.microsoft.com/office/powerpoint/2010/main" val="2542551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503" y="216269"/>
            <a:ext cx="10515600" cy="743229"/>
          </a:xfrm>
        </p:spPr>
        <p:txBody>
          <a:bodyPr/>
          <a:lstStyle/>
          <a:p>
            <a:r>
              <a:rPr lang="en-US" dirty="0"/>
              <a:t>SVG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03" y="1354955"/>
            <a:ext cx="11076841" cy="23491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03" y="3950695"/>
            <a:ext cx="10304113" cy="251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72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Data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dirty="0"/>
              <a:t>Supported formats:</a:t>
            </a:r>
          </a:p>
          <a:p>
            <a:pPr marL="0" indent="0">
              <a:buNone/>
            </a:pPr>
            <a:r>
              <a:rPr lang="en-US" sz="4400" dirty="0"/>
              <a:t>JSON </a:t>
            </a:r>
          </a:p>
          <a:p>
            <a:pPr marL="0" indent="0">
              <a:buNone/>
            </a:pPr>
            <a:r>
              <a:rPr lang="en-US" sz="4400" dirty="0"/>
              <a:t>TSV/CSV</a:t>
            </a:r>
          </a:p>
          <a:p>
            <a:pPr marL="0" indent="0">
              <a:buNone/>
            </a:pPr>
            <a:r>
              <a:rPr lang="en-US" sz="4400" dirty="0"/>
              <a:t>XML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60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953" y="173739"/>
            <a:ext cx="10515600" cy="812621"/>
          </a:xfrm>
        </p:spPr>
        <p:txBody>
          <a:bodyPr/>
          <a:lstStyle/>
          <a:p>
            <a:r>
              <a:rPr lang="en-US" dirty="0"/>
              <a:t>Data Binding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53" y="1177746"/>
            <a:ext cx="9143999" cy="558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197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968" y="263895"/>
            <a:ext cx="10515600" cy="905688"/>
          </a:xfrm>
        </p:spPr>
        <p:txBody>
          <a:bodyPr/>
          <a:lstStyle/>
          <a:p>
            <a:r>
              <a:rPr lang="en-US" dirty="0"/>
              <a:t>D3.js Events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68" y="1483131"/>
            <a:ext cx="7899547" cy="527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42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37" y="152474"/>
            <a:ext cx="10515600" cy="1017108"/>
          </a:xfrm>
        </p:spPr>
        <p:txBody>
          <a:bodyPr/>
          <a:lstStyle/>
          <a:p>
            <a:r>
              <a:rPr lang="en-US" dirty="0"/>
              <a:t>Transformations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37" y="1169581"/>
            <a:ext cx="6257744" cy="27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409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7267" y="602016"/>
            <a:ext cx="6521245" cy="543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Scales</a:t>
            </a:r>
          </a:p>
          <a:p>
            <a:pPr marL="0" indent="0">
              <a:buNone/>
            </a:pPr>
            <a:r>
              <a:rPr lang="en-US" sz="3200" dirty="0"/>
              <a:t>Shape, Line, and Polygon Generation</a:t>
            </a:r>
          </a:p>
          <a:p>
            <a:pPr marL="0" indent="0">
              <a:buNone/>
            </a:pPr>
            <a:r>
              <a:rPr lang="en-US" sz="3200" dirty="0"/>
              <a:t>Drag and Drop</a:t>
            </a:r>
          </a:p>
          <a:p>
            <a:pPr marL="0" indent="0">
              <a:buNone/>
            </a:pPr>
            <a:r>
              <a:rPr lang="en-US" sz="3200" dirty="0"/>
              <a:t>Animation</a:t>
            </a:r>
          </a:p>
          <a:p>
            <a:pPr marL="0" indent="0">
              <a:buNone/>
            </a:pPr>
            <a:r>
              <a:rPr lang="en-US" sz="3200" dirty="0"/>
              <a:t>Colors</a:t>
            </a:r>
          </a:p>
          <a:p>
            <a:pPr marL="0" indent="0">
              <a:buNone/>
            </a:pPr>
            <a:r>
              <a:rPr lang="en-US" sz="3200" dirty="0"/>
              <a:t>Basic Statistics</a:t>
            </a:r>
          </a:p>
          <a:p>
            <a:pPr marL="0" indent="0">
              <a:buNone/>
            </a:pPr>
            <a:r>
              <a:rPr lang="en-US" sz="3200" dirty="0"/>
              <a:t>Array Manipulation</a:t>
            </a:r>
          </a:p>
          <a:p>
            <a:pPr marL="0" indent="0">
              <a:buNone/>
            </a:pPr>
            <a:r>
              <a:rPr lang="en-US" sz="3200" dirty="0"/>
              <a:t>Maps</a:t>
            </a:r>
          </a:p>
          <a:p>
            <a:pPr marL="0" indent="0">
              <a:buNone/>
            </a:pPr>
            <a:r>
              <a:rPr lang="en-US" sz="3200" dirty="0" err="1"/>
              <a:t>Etc</a:t>
            </a:r>
            <a:r>
              <a:rPr lang="en-US" sz="3200" dirty="0"/>
              <a:t>…</a:t>
            </a:r>
          </a:p>
        </p:txBody>
      </p:sp>
      <p:pic>
        <p:nvPicPr>
          <p:cNvPr id="6146" name="Picture 2" descr="But wait There's more - But wait There's more  Billy May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63" y="602016"/>
            <a:ext cx="4284739" cy="549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4730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sz="8800" dirty="0"/>
              <a:t>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Data Can Be Beautiful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D3 is Hard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D3 is Powerful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987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6550"/>
            <a:ext cx="10515600" cy="1006475"/>
          </a:xfrm>
        </p:spPr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3025"/>
            <a:ext cx="63277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Why Bother?</a:t>
            </a:r>
          </a:p>
          <a:p>
            <a:pPr marL="0" indent="0">
              <a:buNone/>
            </a:pPr>
            <a:r>
              <a:rPr lang="en-US" sz="4400" dirty="0"/>
              <a:t>Charting Best Practices</a:t>
            </a:r>
          </a:p>
          <a:p>
            <a:pPr marL="0" indent="0">
              <a:buNone/>
            </a:pPr>
            <a:r>
              <a:rPr lang="en-US" sz="4400" dirty="0"/>
              <a:t>Web Based Charting</a:t>
            </a:r>
          </a:p>
          <a:p>
            <a:pPr marL="0" indent="0">
              <a:buNone/>
            </a:pPr>
            <a:r>
              <a:rPr lang="en-US" sz="4400" dirty="0"/>
              <a:t>Intro to D3.js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325" y="1580356"/>
            <a:ext cx="10515600" cy="1325563"/>
          </a:xfrm>
        </p:spPr>
        <p:txBody>
          <a:bodyPr/>
          <a:lstStyle/>
          <a:p>
            <a:r>
              <a:rPr lang="en-US" dirty="0"/>
              <a:t>What’s so great about data visualization anyway?</a:t>
            </a:r>
          </a:p>
        </p:txBody>
      </p:sp>
    </p:spTree>
    <p:extLst>
      <p:ext uri="{BB962C8B-B14F-4D97-AF65-F5344CB8AC3E}">
        <p14:creationId xmlns:p14="http://schemas.microsoft.com/office/powerpoint/2010/main" val="3886141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73" y="0"/>
            <a:ext cx="1166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54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upload.wikimedia.org/wikipedia/commons/2/29/Mina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2288"/>
            <a:ext cx="12192000" cy="581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369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2.wp.com/flowingdata.com/wp-content/uploads/2015/11/Thanksgiving-Flight-Patterns-by-New-York-Times.png?fit=720%2C507&amp;ssl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123" y="245735"/>
            <a:ext cx="9003324" cy="633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30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95325" y="1580356"/>
            <a:ext cx="10515600" cy="1325563"/>
          </a:xfrm>
        </p:spPr>
        <p:txBody>
          <a:bodyPr/>
          <a:lstStyle/>
          <a:p>
            <a:r>
              <a:rPr lang="en-US" dirty="0"/>
              <a:t>How do we make it not suck?</a:t>
            </a:r>
          </a:p>
        </p:txBody>
      </p:sp>
    </p:spTree>
    <p:extLst>
      <p:ext uri="{BB962C8B-B14F-4D97-AF65-F5344CB8AC3E}">
        <p14:creationId xmlns:p14="http://schemas.microsoft.com/office/powerpoint/2010/main" val="315534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6" y="288926"/>
            <a:ext cx="10515600" cy="745218"/>
          </a:xfrm>
        </p:spPr>
        <p:txBody>
          <a:bodyPr/>
          <a:lstStyle/>
          <a:p>
            <a:r>
              <a:rPr lang="en-US" dirty="0"/>
              <a:t>Bad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7986811"/>
              </p:ext>
            </p:extLst>
          </p:nvPr>
        </p:nvGraphicFramePr>
        <p:xfrm>
          <a:off x="468086" y="1219200"/>
          <a:ext cx="11309932" cy="5318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4447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27314</TotalTime>
  <Words>1092</Words>
  <Application>Microsoft Office PowerPoint</Application>
  <PresentationFormat>Widescreen</PresentationFormat>
  <Paragraphs>235</Paragraphs>
  <Slides>28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Century Gothic</vt:lpstr>
      <vt:lpstr>Office Theme</vt:lpstr>
      <vt:lpstr>Climbing Data Mountain Web Based Data Visualizations in  NVD3.js and D3.js</vt:lpstr>
      <vt:lpstr>My Story</vt:lpstr>
      <vt:lpstr>Roadmap</vt:lpstr>
      <vt:lpstr>What’s so great about data visualization anyway?</vt:lpstr>
      <vt:lpstr>PowerPoint Presentation</vt:lpstr>
      <vt:lpstr>PowerPoint Presentation</vt:lpstr>
      <vt:lpstr>PowerPoint Presentation</vt:lpstr>
      <vt:lpstr>How do we make it not suck?</vt:lpstr>
      <vt:lpstr>Bad</vt:lpstr>
      <vt:lpstr>Also Bad</vt:lpstr>
      <vt:lpstr>Better</vt:lpstr>
      <vt:lpstr>PowerPoint Presentation</vt:lpstr>
      <vt:lpstr>Web Based Charting Tools</vt:lpstr>
      <vt:lpstr>PowerPoint Presentation</vt:lpstr>
      <vt:lpstr>PowerPoint Presentation</vt:lpstr>
      <vt:lpstr>When to Use D3.js</vt:lpstr>
      <vt:lpstr>When not to use D3.js</vt:lpstr>
      <vt:lpstr>NVD3.js</vt:lpstr>
      <vt:lpstr>PowerPoint Presentation</vt:lpstr>
      <vt:lpstr>D3.js Concepts</vt:lpstr>
      <vt:lpstr>SVG</vt:lpstr>
      <vt:lpstr>Data Loading</vt:lpstr>
      <vt:lpstr>Data Binding</vt:lpstr>
      <vt:lpstr>D3.js Events</vt:lpstr>
      <vt:lpstr>Transformations</vt:lpstr>
      <vt:lpstr>PowerPoint Presentation</vt:lpstr>
      <vt:lpstr>Demos</vt:lpstr>
      <vt:lpstr>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102</cp:revision>
  <dcterms:created xsi:type="dcterms:W3CDTF">2017-03-14T12:46:43Z</dcterms:created>
  <dcterms:modified xsi:type="dcterms:W3CDTF">2017-04-27T12:49:23Z</dcterms:modified>
</cp:coreProperties>
</file>